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10972800"/>
  <p:notesSz cx="10972800" cy="14630400"/>
  <p:embeddedFontLst>
    <p:embeddedFont>
      <p:font typeface="Fira Sans" panose="020B0503050000020004" pitchFamily="34" charset="0"/>
      <p:regular r:id="rId10"/>
    </p:embeddedFont>
    <p:embeddedFont>
      <p:font typeface="Inconsolata Bold" pitchFamily="1" charset="0"/>
      <p:bold r:id="rId11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1472"/>
    <a:srgbClr val="7018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15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6410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612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415099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Predicción de Sequías con Machine Learning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590871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Esta presentación explorará cómo el machine learning o la Inteligencia Artificial puede mejorar la predicción de sequías, analizaremos su impacto en la gestión de recursos hídricos y la investigación científica.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72525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Rafael Patron Marco Antonio</a:t>
            </a:r>
            <a:endParaRPr lang="en-US" sz="1750" dirty="0"/>
          </a:p>
        </p:txBody>
      </p:sp>
      <p:sp>
        <p:nvSpPr>
          <p:cNvPr id="7" name="Rectángulo: biselado 6">
            <a:extLst>
              <a:ext uri="{FF2B5EF4-FFF2-40B4-BE49-F238E27FC236}">
                <a16:creationId xmlns:a16="http://schemas.microsoft.com/office/drawing/2014/main" id="{7961D599-0DFC-72C3-5AA1-B2A319BED826}"/>
              </a:ext>
            </a:extLst>
          </p:cNvPr>
          <p:cNvSpPr/>
          <p:nvPr/>
        </p:nvSpPr>
        <p:spPr>
          <a:xfrm>
            <a:off x="0" y="9853684"/>
            <a:ext cx="14630400" cy="1088708"/>
          </a:xfrm>
          <a:prstGeom prst="bevel">
            <a:avLst/>
          </a:prstGeom>
          <a:solidFill>
            <a:srgbClr val="70188C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: biselado 7">
            <a:extLst>
              <a:ext uri="{FF2B5EF4-FFF2-40B4-BE49-F238E27FC236}">
                <a16:creationId xmlns:a16="http://schemas.microsoft.com/office/drawing/2014/main" id="{44471BA4-E778-3690-BB25-81000B42BC4F}"/>
              </a:ext>
            </a:extLst>
          </p:cNvPr>
          <p:cNvSpPr/>
          <p:nvPr/>
        </p:nvSpPr>
        <p:spPr>
          <a:xfrm>
            <a:off x="0" y="0"/>
            <a:ext cx="14630400" cy="1088708"/>
          </a:xfrm>
          <a:prstGeom prst="bevel">
            <a:avLst/>
          </a:prstGeom>
          <a:solidFill>
            <a:srgbClr val="5C1472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343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Objetivo General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010150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Desarrollar modelos predictivos precisos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4562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Utilizar algoritmos de machine learning para predecir sequías con mayor exactitud.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5010150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Mejorar la gestión de recursos hídricos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594562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Proporcionar información crucial para la planificación y distribución eficiente del agua.</a:t>
            </a:r>
            <a:endParaRPr lang="en-US" sz="1750" dirty="0"/>
          </a:p>
        </p:txBody>
      </p:sp>
      <p:sp>
        <p:nvSpPr>
          <p:cNvPr id="8" name="Rectángulo: biselado 7">
            <a:extLst>
              <a:ext uri="{FF2B5EF4-FFF2-40B4-BE49-F238E27FC236}">
                <a16:creationId xmlns:a16="http://schemas.microsoft.com/office/drawing/2014/main" id="{3F9C3CD7-16A3-70BF-7019-042DCDBF39E9}"/>
              </a:ext>
            </a:extLst>
          </p:cNvPr>
          <p:cNvSpPr/>
          <p:nvPr/>
        </p:nvSpPr>
        <p:spPr>
          <a:xfrm>
            <a:off x="0" y="9853684"/>
            <a:ext cx="14630400" cy="1088708"/>
          </a:xfrm>
          <a:prstGeom prst="bevel">
            <a:avLst/>
          </a:prstGeom>
          <a:solidFill>
            <a:srgbClr val="70188C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: biselado 8">
            <a:extLst>
              <a:ext uri="{FF2B5EF4-FFF2-40B4-BE49-F238E27FC236}">
                <a16:creationId xmlns:a16="http://schemas.microsoft.com/office/drawing/2014/main" id="{2F19A9B2-64B3-FB3E-5A88-6DB984FA3C58}"/>
              </a:ext>
            </a:extLst>
          </p:cNvPr>
          <p:cNvSpPr/>
          <p:nvPr/>
        </p:nvSpPr>
        <p:spPr>
          <a:xfrm>
            <a:off x="0" y="0"/>
            <a:ext cx="14630400" cy="1088708"/>
          </a:xfrm>
          <a:prstGeom prst="bevel">
            <a:avLst/>
          </a:prstGeom>
          <a:solidFill>
            <a:srgbClr val="5C1472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2851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Metas Específicas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65892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5" name="Text 2"/>
          <p:cNvSpPr/>
          <p:nvPr/>
        </p:nvSpPr>
        <p:spPr>
          <a:xfrm>
            <a:off x="963811" y="6674287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6589276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Recopilación y análisis de datos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7434024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Obtener datos históricos de precipitación, temperatura y humedad del suelo.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65892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9" name="Text 6"/>
          <p:cNvSpPr/>
          <p:nvPr/>
        </p:nvSpPr>
        <p:spPr>
          <a:xfrm>
            <a:off x="5386983" y="6674287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6589276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Desarrollo de modelos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7079694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Implementar modelos de machine learning y evaluar su rendimiento predictivo.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65892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3" name="Text 10"/>
          <p:cNvSpPr/>
          <p:nvPr/>
        </p:nvSpPr>
        <p:spPr>
          <a:xfrm>
            <a:off x="9810155" y="6674287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6589276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Validación de resultados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7079694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Comparar las predicciones con datos reales y ajustar los modelos para mayor precisión.</a:t>
            </a:r>
            <a:endParaRPr lang="en-US" sz="1750" dirty="0"/>
          </a:p>
        </p:txBody>
      </p:sp>
      <p:sp>
        <p:nvSpPr>
          <p:cNvPr id="16" name="Rectángulo: biselado 15">
            <a:extLst>
              <a:ext uri="{FF2B5EF4-FFF2-40B4-BE49-F238E27FC236}">
                <a16:creationId xmlns:a16="http://schemas.microsoft.com/office/drawing/2014/main" id="{5F8BC77E-757D-6BD0-A4EC-DA882ED6672C}"/>
              </a:ext>
            </a:extLst>
          </p:cNvPr>
          <p:cNvSpPr/>
          <p:nvPr/>
        </p:nvSpPr>
        <p:spPr>
          <a:xfrm>
            <a:off x="0" y="9853684"/>
            <a:ext cx="14630400" cy="1088708"/>
          </a:xfrm>
          <a:prstGeom prst="bevel">
            <a:avLst/>
          </a:prstGeom>
          <a:solidFill>
            <a:srgbClr val="70188C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: biselado 16">
            <a:extLst>
              <a:ext uri="{FF2B5EF4-FFF2-40B4-BE49-F238E27FC236}">
                <a16:creationId xmlns:a16="http://schemas.microsoft.com/office/drawing/2014/main" id="{1479256D-306E-FF63-EEA5-EC8864E0F31C}"/>
              </a:ext>
            </a:extLst>
          </p:cNvPr>
          <p:cNvSpPr/>
          <p:nvPr/>
        </p:nvSpPr>
        <p:spPr>
          <a:xfrm>
            <a:off x="0" y="0"/>
            <a:ext cx="14630400" cy="1088708"/>
          </a:xfrm>
          <a:prstGeom prst="bevel">
            <a:avLst/>
          </a:prstGeom>
          <a:solidFill>
            <a:srgbClr val="5C1472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379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Beneficios de la Predicción Precisa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46151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255300"/>
            <a:ext cx="229195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Gestión eficiente del agua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454378"/>
            <a:ext cx="2291953" cy="1814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Optimizar la distribución de recursos hídricos en función de las predicciones.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446151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5255300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Agricultura sostenible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6100048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Planificar cultivos y riego para minimizar pérdidas en sequías.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4461510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5255300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Resiliencia urbana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6100048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Preparar a las ciudades para enfrentar la escasez de agua.</a:t>
            </a:r>
            <a:endParaRPr lang="en-US" sz="1750" dirty="0"/>
          </a:p>
        </p:txBody>
      </p:sp>
      <p:sp>
        <p:nvSpPr>
          <p:cNvPr id="13" name="Rectángulo: biselado 12">
            <a:extLst>
              <a:ext uri="{FF2B5EF4-FFF2-40B4-BE49-F238E27FC236}">
                <a16:creationId xmlns:a16="http://schemas.microsoft.com/office/drawing/2014/main" id="{DA8F334A-F8E8-8D95-99BC-D2834961EB64}"/>
              </a:ext>
            </a:extLst>
          </p:cNvPr>
          <p:cNvSpPr/>
          <p:nvPr/>
        </p:nvSpPr>
        <p:spPr>
          <a:xfrm>
            <a:off x="0" y="9853684"/>
            <a:ext cx="14630400" cy="1088708"/>
          </a:xfrm>
          <a:prstGeom prst="bevel">
            <a:avLst/>
          </a:prstGeom>
          <a:solidFill>
            <a:srgbClr val="70188C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: biselado 13">
            <a:extLst>
              <a:ext uri="{FF2B5EF4-FFF2-40B4-BE49-F238E27FC236}">
                <a16:creationId xmlns:a16="http://schemas.microsoft.com/office/drawing/2014/main" id="{04E1A6FD-2FFF-2569-DE91-0346E01EB349}"/>
              </a:ext>
            </a:extLst>
          </p:cNvPr>
          <p:cNvSpPr/>
          <p:nvPr/>
        </p:nvSpPr>
        <p:spPr>
          <a:xfrm>
            <a:off x="0" y="0"/>
            <a:ext cx="14630400" cy="1088708"/>
          </a:xfrm>
          <a:prstGeom prst="bevel">
            <a:avLst/>
          </a:prstGeom>
          <a:solidFill>
            <a:srgbClr val="5C1472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3846552"/>
            <a:ext cx="4919305" cy="327957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8242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Modelos de Machine Learning Aplicables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605111" y="4582001"/>
            <a:ext cx="30480" cy="3566517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Shape 2"/>
          <p:cNvSpPr/>
          <p:nvPr/>
        </p:nvSpPr>
        <p:spPr>
          <a:xfrm>
            <a:off x="6845022" y="507706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7" name="Shape 3"/>
          <p:cNvSpPr/>
          <p:nvPr/>
        </p:nvSpPr>
        <p:spPr>
          <a:xfrm>
            <a:off x="6365200" y="483715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8" name="Text 4"/>
          <p:cNvSpPr/>
          <p:nvPr/>
        </p:nvSpPr>
        <p:spPr>
          <a:xfrm>
            <a:off x="6535222" y="4922163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7867888" y="48088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Redes Neuronales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867888" y="5299234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Capaces de aprender patrones complejos en los datos climáticos.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845022" y="6973729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2" name="Shape 8"/>
          <p:cNvSpPr/>
          <p:nvPr/>
        </p:nvSpPr>
        <p:spPr>
          <a:xfrm>
            <a:off x="6365200" y="67338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3" name="Text 9"/>
          <p:cNvSpPr/>
          <p:nvPr/>
        </p:nvSpPr>
        <p:spPr>
          <a:xfrm>
            <a:off x="6535222" y="6818828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0"/>
          <p:cNvSpPr/>
          <p:nvPr/>
        </p:nvSpPr>
        <p:spPr>
          <a:xfrm>
            <a:off x="7867888" y="670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Árboles de Decisión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867888" y="7195899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Fácilmente interpretables para identificar factores clave en las sequías.</a:t>
            </a:r>
            <a:endParaRPr lang="en-US" sz="1750" dirty="0"/>
          </a:p>
        </p:txBody>
      </p:sp>
      <p:sp>
        <p:nvSpPr>
          <p:cNvPr id="16" name="Rectángulo: biselado 15">
            <a:extLst>
              <a:ext uri="{FF2B5EF4-FFF2-40B4-BE49-F238E27FC236}">
                <a16:creationId xmlns:a16="http://schemas.microsoft.com/office/drawing/2014/main" id="{2037CEFB-69EC-5A29-E4BD-042557A4B1B5}"/>
              </a:ext>
            </a:extLst>
          </p:cNvPr>
          <p:cNvSpPr/>
          <p:nvPr/>
        </p:nvSpPr>
        <p:spPr>
          <a:xfrm>
            <a:off x="0" y="9853684"/>
            <a:ext cx="14630400" cy="1088708"/>
          </a:xfrm>
          <a:prstGeom prst="bevel">
            <a:avLst/>
          </a:prstGeom>
          <a:solidFill>
            <a:srgbClr val="70188C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Rectángulo: biselado 16">
            <a:extLst>
              <a:ext uri="{FF2B5EF4-FFF2-40B4-BE49-F238E27FC236}">
                <a16:creationId xmlns:a16="http://schemas.microsoft.com/office/drawing/2014/main" id="{BF8DCC6C-3086-0246-C2FD-A7FA5DE0D92C}"/>
              </a:ext>
            </a:extLst>
          </p:cNvPr>
          <p:cNvSpPr/>
          <p:nvPr/>
        </p:nvSpPr>
        <p:spPr>
          <a:xfrm>
            <a:off x="0" y="0"/>
            <a:ext cx="14630400" cy="1088708"/>
          </a:xfrm>
          <a:prstGeom prst="bevel">
            <a:avLst/>
          </a:prstGeom>
          <a:solidFill>
            <a:srgbClr val="5C1472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4102775"/>
            <a:ext cx="4919305" cy="276713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819995"/>
            <a:ext cx="65202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Desafíos y Limitaciones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868936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Text 2"/>
          <p:cNvSpPr/>
          <p:nvPr/>
        </p:nvSpPr>
        <p:spPr>
          <a:xfrm>
            <a:off x="6507004" y="4095750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Disponibilidad de datos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07004" y="494049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 falta de datos históricos de calidad puede limitar la precisión de los modelos.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3868936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9" name="Text 5"/>
          <p:cNvSpPr/>
          <p:nvPr/>
        </p:nvSpPr>
        <p:spPr>
          <a:xfrm>
            <a:off x="10398681" y="4095750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Complejidad climática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398681" y="4586168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Los sistemas climáticos son complejos y difíciles de modelar completamente.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80190" y="6482834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2" name="Text 8"/>
          <p:cNvSpPr/>
          <p:nvPr/>
        </p:nvSpPr>
        <p:spPr>
          <a:xfrm>
            <a:off x="6507004" y="670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Escalabilidad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6507004" y="7200067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Asegurar que los modelos funcionen bien en diferentes regiones y escalas temporales.</a:t>
            </a:r>
            <a:endParaRPr lang="en-US" sz="1750" dirty="0"/>
          </a:p>
        </p:txBody>
      </p:sp>
      <p:sp>
        <p:nvSpPr>
          <p:cNvPr id="14" name="Rectángulo: biselado 13">
            <a:extLst>
              <a:ext uri="{FF2B5EF4-FFF2-40B4-BE49-F238E27FC236}">
                <a16:creationId xmlns:a16="http://schemas.microsoft.com/office/drawing/2014/main" id="{E02F57EF-9203-3AD7-3C78-4811A5BC06AA}"/>
              </a:ext>
            </a:extLst>
          </p:cNvPr>
          <p:cNvSpPr/>
          <p:nvPr/>
        </p:nvSpPr>
        <p:spPr>
          <a:xfrm>
            <a:off x="0" y="9853684"/>
            <a:ext cx="14630400" cy="1088708"/>
          </a:xfrm>
          <a:prstGeom prst="bevel">
            <a:avLst/>
          </a:prstGeom>
          <a:solidFill>
            <a:srgbClr val="70188C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: biselado 14">
            <a:extLst>
              <a:ext uri="{FF2B5EF4-FFF2-40B4-BE49-F238E27FC236}">
                <a16:creationId xmlns:a16="http://schemas.microsoft.com/office/drawing/2014/main" id="{F85C2BFF-0016-7CE9-CD3C-42FA77F9BA88}"/>
              </a:ext>
            </a:extLst>
          </p:cNvPr>
          <p:cNvSpPr/>
          <p:nvPr/>
        </p:nvSpPr>
        <p:spPr>
          <a:xfrm>
            <a:off x="0" y="0"/>
            <a:ext cx="14630400" cy="1088708"/>
          </a:xfrm>
          <a:prstGeom prst="bevel">
            <a:avLst/>
          </a:prstGeom>
          <a:solidFill>
            <a:srgbClr val="5C1472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496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Conclusión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798564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El machine learning se presenta como una herramienta poderosa e innovadora en la predicción de sequías, ofreciendo soluciones prometedoras para mejorar la gestión de recursos hídricos y aumentar la resiliencia ante los desafíos impuestos por el cambio climático. Su capacidad para analizar grandes volúmenes de datos y descubrir patrones complejos permite generar modelos predictivos cada vez más precisos y confiables.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594033"/>
            <a:ext cx="7556421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Para maximizar el impacto del machine learning en la gestión de sequías, es crucial fomentar la colaboración entre investigadores, instituciones gubernamentales y el sector privado. La inversión continua en investigación y desarrollo, así como la implementación de políticas que promuevan el uso de estas tecnologías, son fundamentales para asegurar un futuro más sostenible y resiliente frente a la escasez de agua. Se debe promover la capacitación y el desarrollo de talento humano en esta área, para garantizar la correcta aplicación y evolución de los modelos de machine learning en la predicción y gestión de sequías.</a:t>
            </a:r>
            <a:endParaRPr lang="en-US" sz="1750" dirty="0"/>
          </a:p>
        </p:txBody>
      </p:sp>
      <p:sp>
        <p:nvSpPr>
          <p:cNvPr id="6" name="Rectángulo: biselado 5">
            <a:extLst>
              <a:ext uri="{FF2B5EF4-FFF2-40B4-BE49-F238E27FC236}">
                <a16:creationId xmlns:a16="http://schemas.microsoft.com/office/drawing/2014/main" id="{102972B2-7E14-8FC5-4968-D577D3BFFBF0}"/>
              </a:ext>
            </a:extLst>
          </p:cNvPr>
          <p:cNvSpPr/>
          <p:nvPr/>
        </p:nvSpPr>
        <p:spPr>
          <a:xfrm>
            <a:off x="0" y="9853684"/>
            <a:ext cx="14630400" cy="1088708"/>
          </a:xfrm>
          <a:prstGeom prst="bevel">
            <a:avLst/>
          </a:prstGeom>
          <a:solidFill>
            <a:srgbClr val="70188C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: biselado 6">
            <a:extLst>
              <a:ext uri="{FF2B5EF4-FFF2-40B4-BE49-F238E27FC236}">
                <a16:creationId xmlns:a16="http://schemas.microsoft.com/office/drawing/2014/main" id="{86F1EDF3-1961-BA4E-4409-5D93DEF1A586}"/>
              </a:ext>
            </a:extLst>
          </p:cNvPr>
          <p:cNvSpPr/>
          <p:nvPr/>
        </p:nvSpPr>
        <p:spPr>
          <a:xfrm>
            <a:off x="0" y="0"/>
            <a:ext cx="14630400" cy="1088708"/>
          </a:xfrm>
          <a:prstGeom prst="bevel">
            <a:avLst/>
          </a:prstGeom>
          <a:solidFill>
            <a:srgbClr val="5C1472"/>
          </a:solidFill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431</Words>
  <Application>Microsoft Office PowerPoint</Application>
  <PresentationFormat>Personalizado</PresentationFormat>
  <Paragraphs>49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Inconsolata Bold</vt:lpstr>
      <vt:lpstr>Fira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MARCO ANTONIO RAFAEL PATRON</cp:lastModifiedBy>
  <cp:revision>2</cp:revision>
  <dcterms:created xsi:type="dcterms:W3CDTF">2025-02-28T05:44:29Z</dcterms:created>
  <dcterms:modified xsi:type="dcterms:W3CDTF">2025-02-28T05:47:35Z</dcterms:modified>
</cp:coreProperties>
</file>